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77" r:id="rId6"/>
  </p:sldMasterIdLst>
  <p:notesMasterIdLst>
    <p:notesMasterId r:id="rId24"/>
  </p:notesMasterIdLst>
  <p:sldIdLst>
    <p:sldId id="277" r:id="rId7"/>
    <p:sldId id="278" r:id="rId8"/>
    <p:sldId id="297" r:id="rId9"/>
    <p:sldId id="279" r:id="rId10"/>
    <p:sldId id="286" r:id="rId11"/>
    <p:sldId id="288" r:id="rId12"/>
    <p:sldId id="287" r:id="rId13"/>
    <p:sldId id="289" r:id="rId14"/>
    <p:sldId id="285" r:id="rId15"/>
    <p:sldId id="281" r:id="rId16"/>
    <p:sldId id="298" r:id="rId17"/>
    <p:sldId id="282" r:id="rId18"/>
    <p:sldId id="292" r:id="rId19"/>
    <p:sldId id="290" r:id="rId20"/>
    <p:sldId id="291" r:id="rId21"/>
    <p:sldId id="294" r:id="rId22"/>
    <p:sldId id="29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0EE503-714B-4E7D-927A-C8905DEEAA63}">
          <p14:sldIdLst>
            <p14:sldId id="277"/>
            <p14:sldId id="278"/>
            <p14:sldId id="297"/>
            <p14:sldId id="279"/>
            <p14:sldId id="286"/>
            <p14:sldId id="288"/>
            <p14:sldId id="287"/>
            <p14:sldId id="289"/>
            <p14:sldId id="285"/>
            <p14:sldId id="281"/>
            <p14:sldId id="298"/>
            <p14:sldId id="282"/>
            <p14:sldId id="292"/>
            <p14:sldId id="290"/>
            <p14:sldId id="291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3378"/>
    <a:srgbClr val="48327B"/>
    <a:srgbClr val="372F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0" autoAdjust="0"/>
    <p:restoredTop sz="78715" autoAdjust="0"/>
  </p:normalViewPr>
  <p:slideViewPr>
    <p:cSldViewPr snapToGrid="0">
      <p:cViewPr varScale="1">
        <p:scale>
          <a:sx n="67" d="100"/>
          <a:sy n="67" d="100"/>
        </p:scale>
        <p:origin x="1296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EC09C-9CDC-48F0-BB82-ED223F986966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6CEE3-4835-4F73-BA0B-02C09C038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71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908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539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17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03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69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483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70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D874152-028B-486A-9CCC-467A5536A7DC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13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558FF-9F53-4DAD-84A1-1EEE4F190FF1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43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1A6-D89D-4E0B-ACDC-F92429034F56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252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82F0-6EA8-4D82-951F-1579D6A93CC4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843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913C-F349-4CE3-A910-0EA13427FE0D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44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C5C7-4D27-4EBE-9DB8-92F5F0F40B34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56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AF82-EDB2-4FBF-83F4-247A1B3455CB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513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59DB-4C5A-44A3-897C-FF6803F94296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838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B6E0-E0F8-4800-BD74-7D33DFE5ED7E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316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C824-D0E7-4046-8B44-4AAD1C4DE2CF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6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221C-17A4-4F42-9F54-9F7E03AA1BBB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218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7CBA-5256-42F3-BAB5-33F095514AE3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27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0C04-2E33-403B-B014-7E203A57326C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543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A49D-7D7F-4D69-A8AA-65D6B58C15F2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5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2903-36C1-4F6B-9F27-EA2305255204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89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BFA8-C775-4121-A7F6-6851C8035873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7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1760-8EEC-4A4C-BD0D-3CDAAA80A266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8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83DE74-4CAD-4852-95E7-A055FD779420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18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sv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6.png"/><Relationship Id="rId4" Type="http://schemas.openxmlformats.org/officeDocument/2006/relationships/hyperlink" Target="https://www.youtube.com/watch?v=eWTGtp3HXi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m.wikipedia.org/wiki/file:ray_trace_diagram.png" TargetMode="External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4.xml"/><Relationship Id="rId9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ratchapixel.com/lessons/3d-basic-rendering/introduction-to-ray-tracing/implementing-the-raytracing-algorithm?url=3d-basic-rendering/introduction-to-ray-tracing/implementing-the-raytracing-algorithm" TargetMode="External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hyperlink" Target="http://wwwx.cs.unc.edu/~rademach/xroads-RT/RTarticle.html" TargetMode="Externa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omputing.llnl.gov/tutorials/parallel_comp/" TargetMode="External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E3F80-D945-4490-916D-6384E689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76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Graphics and Computational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6351BD-4BE1-47AD-8B65-1472A3BE6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876" y="4851399"/>
            <a:ext cx="4513792" cy="914401"/>
          </a:xfrm>
        </p:spPr>
        <p:txBody>
          <a:bodyPr>
            <a:normAutofit/>
          </a:bodyPr>
          <a:lstStyle/>
          <a:p>
            <a:r>
              <a:rPr lang="en-US" dirty="0"/>
              <a:t>By Maria Tozo</a:t>
            </a:r>
          </a:p>
        </p:txBody>
      </p:sp>
      <p:sp>
        <p:nvSpPr>
          <p:cNvPr id="99" name="Freeform 5">
            <a:extLst>
              <a:ext uri="{FF2B5EF4-FFF2-40B4-BE49-F238E27FC236}">
                <a16:creationId xmlns:a16="http://schemas.microsoft.com/office/drawing/2014/main" id="{91D0B925-2B82-4283-9A4B-26D75B37C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94" name="Freeform 14">
            <a:extLst>
              <a:ext uri="{FF2B5EF4-FFF2-40B4-BE49-F238E27FC236}">
                <a16:creationId xmlns:a16="http://schemas.microsoft.com/office/drawing/2014/main" id="{9CA437C7-84DA-4869-8B01-ED2D78490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102">
            <a:extLst>
              <a:ext uri="{FF2B5EF4-FFF2-40B4-BE49-F238E27FC236}">
                <a16:creationId xmlns:a16="http://schemas.microsoft.com/office/drawing/2014/main" id="{08E49678-F167-49BE-9F7A-693F682C2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97" name="Straight Connector 103">
              <a:extLst>
                <a:ext uri="{FF2B5EF4-FFF2-40B4-BE49-F238E27FC236}">
                  <a16:creationId xmlns:a16="http://schemas.microsoft.com/office/drawing/2014/main" id="{3989AB63-E648-40F0-97A1-A5B87C1E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6F692CF-7BBB-46E8-ACFF-93EFB5450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105">
              <a:extLst>
                <a:ext uri="{FF2B5EF4-FFF2-40B4-BE49-F238E27FC236}">
                  <a16:creationId xmlns:a16="http://schemas.microsoft.com/office/drawing/2014/main" id="{563285BC-98B3-4A2A-A616-5C357EB14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6F05B3-3344-4BA6-878B-9E4383540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107">
              <a:extLst>
                <a:ext uri="{FF2B5EF4-FFF2-40B4-BE49-F238E27FC236}">
                  <a16:creationId xmlns:a16="http://schemas.microsoft.com/office/drawing/2014/main" id="{55782A78-EE5F-4FC6-9497-EFDB57950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9ED5AE6-D5B8-4FDE-AF61-AEBE1C347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04FBD67-AA20-4E2C-A0DB-A1402FE4A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BF097E4-BDA7-4C1C-8EBF-054455E61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F92AA45-5A4B-450D-B699-8DD0728B1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6642BB7-23F8-4490-93A3-FC1493AD2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CC61F0B-A9CB-4BBB-AE84-50A8DAA5F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14">
              <a:extLst>
                <a:ext uri="{FF2B5EF4-FFF2-40B4-BE49-F238E27FC236}">
                  <a16:creationId xmlns:a16="http://schemas.microsoft.com/office/drawing/2014/main" id="{1CCF85E9-8BF1-4390-8430-93CF67C49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15">
              <a:extLst>
                <a:ext uri="{FF2B5EF4-FFF2-40B4-BE49-F238E27FC236}">
                  <a16:creationId xmlns:a16="http://schemas.microsoft.com/office/drawing/2014/main" id="{C12D5937-83B8-44DB-92EE-F8CE39628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16">
              <a:extLst>
                <a:ext uri="{FF2B5EF4-FFF2-40B4-BE49-F238E27FC236}">
                  <a16:creationId xmlns:a16="http://schemas.microsoft.com/office/drawing/2014/main" id="{8F70DE7D-2944-4F28-94F4-DB5FF3665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17">
              <a:extLst>
                <a:ext uri="{FF2B5EF4-FFF2-40B4-BE49-F238E27FC236}">
                  <a16:creationId xmlns:a16="http://schemas.microsoft.com/office/drawing/2014/main" id="{0275C592-D23A-4D17-A5D0-1CB0A63C2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18">
              <a:extLst>
                <a:ext uri="{FF2B5EF4-FFF2-40B4-BE49-F238E27FC236}">
                  <a16:creationId xmlns:a16="http://schemas.microsoft.com/office/drawing/2014/main" id="{6E6A99D6-C0BF-40C0-BA07-7B60B3008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19">
              <a:extLst>
                <a:ext uri="{FF2B5EF4-FFF2-40B4-BE49-F238E27FC236}">
                  <a16:creationId xmlns:a16="http://schemas.microsoft.com/office/drawing/2014/main" id="{52DC88DB-D650-4294-944B-43B5CAB75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20">
              <a:extLst>
                <a:ext uri="{FF2B5EF4-FFF2-40B4-BE49-F238E27FC236}">
                  <a16:creationId xmlns:a16="http://schemas.microsoft.com/office/drawing/2014/main" id="{AD45E2EA-A847-4EF1-BFFC-BE40296C6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21">
              <a:extLst>
                <a:ext uri="{FF2B5EF4-FFF2-40B4-BE49-F238E27FC236}">
                  <a16:creationId xmlns:a16="http://schemas.microsoft.com/office/drawing/2014/main" id="{BDB920C9-FFFE-4273-B2A5-A065D2431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22">
              <a:extLst>
                <a:ext uri="{FF2B5EF4-FFF2-40B4-BE49-F238E27FC236}">
                  <a16:creationId xmlns:a16="http://schemas.microsoft.com/office/drawing/2014/main" id="{EE1355A7-015B-447B-8540-4191EAFA7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23">
              <a:extLst>
                <a:ext uri="{FF2B5EF4-FFF2-40B4-BE49-F238E27FC236}">
                  <a16:creationId xmlns:a16="http://schemas.microsoft.com/office/drawing/2014/main" id="{24443849-1476-409B-BC52-22EE2D88F9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24">
              <a:extLst>
                <a:ext uri="{FF2B5EF4-FFF2-40B4-BE49-F238E27FC236}">
                  <a16:creationId xmlns:a16="http://schemas.microsoft.com/office/drawing/2014/main" id="{42081A51-7D07-419B-9B62-0CCBBDC70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25">
              <a:extLst>
                <a:ext uri="{FF2B5EF4-FFF2-40B4-BE49-F238E27FC236}">
                  <a16:creationId xmlns:a16="http://schemas.microsoft.com/office/drawing/2014/main" id="{9CD47CE7-D458-4E21-8924-2AA0E9ED1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26">
              <a:extLst>
                <a:ext uri="{FF2B5EF4-FFF2-40B4-BE49-F238E27FC236}">
                  <a16:creationId xmlns:a16="http://schemas.microsoft.com/office/drawing/2014/main" id="{DCE023FD-9F08-4439-8FF3-52EA7A984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27">
              <a:extLst>
                <a:ext uri="{FF2B5EF4-FFF2-40B4-BE49-F238E27FC236}">
                  <a16:creationId xmlns:a16="http://schemas.microsoft.com/office/drawing/2014/main" id="{A828C8C7-54EA-42D6-9CEE-49852B270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28">
              <a:extLst>
                <a:ext uri="{FF2B5EF4-FFF2-40B4-BE49-F238E27FC236}">
                  <a16:creationId xmlns:a16="http://schemas.microsoft.com/office/drawing/2014/main" id="{0934EA16-F0C9-4D15-84BF-E83A81D6B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29">
              <a:extLst>
                <a:ext uri="{FF2B5EF4-FFF2-40B4-BE49-F238E27FC236}">
                  <a16:creationId xmlns:a16="http://schemas.microsoft.com/office/drawing/2014/main" id="{7B3FD5BE-A781-4490-AE3F-E5650DF6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30">
              <a:extLst>
                <a:ext uri="{FF2B5EF4-FFF2-40B4-BE49-F238E27FC236}">
                  <a16:creationId xmlns:a16="http://schemas.microsoft.com/office/drawing/2014/main" id="{B6A60DCE-BCDB-4F06-BAF8-4DC5591F2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31">
              <a:extLst>
                <a:ext uri="{FF2B5EF4-FFF2-40B4-BE49-F238E27FC236}">
                  <a16:creationId xmlns:a16="http://schemas.microsoft.com/office/drawing/2014/main" id="{DD8E6559-4AA5-488E-839C-44B9ABE26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32">
              <a:extLst>
                <a:ext uri="{FF2B5EF4-FFF2-40B4-BE49-F238E27FC236}">
                  <a16:creationId xmlns:a16="http://schemas.microsoft.com/office/drawing/2014/main" id="{1F764FF6-87D9-4563-B257-0901F5C04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B52E1AD-28FF-4199-B00E-A426860CE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ED0001C-A0BE-455E-B3DE-7896C92D7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9FC06C-2C6A-47E2-B879-A0EF41237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A8873BC-1926-4114-BE10-E14FF64B0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1439012-3E51-4D74-9FF2-780C87DB0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35FC7B3-BF05-4E37-882C-2A791A494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7C567FF-44E4-4C58-959F-28D7826C3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B56B76F-8C76-4947-888A-75F5E92EF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18A492E-231C-4B89-B11A-A1CE7E165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27E4F73-4A9F-4AA2-A6B8-3145A87A8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B2AC0D9-242E-4D92-B102-221EBD6F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A83426A-015F-4B17-9820-E6D76A383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C41F0A8-7466-4B03-9EE0-4A5D15176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D6F7B8C-9482-4E23-AA7F-9411BF837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EE1D4E2-E92F-440B-A775-9B80D9AA0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66C2472-0C84-4CEA-A6E9-5BC5A3DB3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FF2AFF3-F889-4A9E-AEC1-FA94331B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1E652F4-2AFF-4616-9615-64FC697C4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78ED91D-C9D7-49CA-8718-8E7351F7E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4F29D0E-CB4D-43FB-8EFF-447A147C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B1D77EC-50A5-4994-A389-65C777068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2CDEEE6-A2B4-45C0-B942-66306583B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1F83B12D-91B8-4D06-9DBC-0607226B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25594B9-1F75-4E14-AF9B-806D06683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6E447488-CCC0-4267-BD73-6DC2775B1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7E2176D-B76F-494D-AEE5-BC0E445D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BD50096-36E6-4DE9-AEB8-A360216DC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D6F891C-00E0-46CF-8138-64A70AEEA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4D117AD0-1882-4AD9-A765-EDB9B21C5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DDFCFFB0-2E4B-4B50-9297-42B1F1D5D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66C79DB-E90E-4192-9A64-34FA2EB5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43FC299-982A-4307-97E4-00A1BDAE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A76C799-63FA-4767-A0FA-E018EF6EE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22B23C3-FCEF-4BFC-AD03-17D92E07A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BF5C56D-9DBE-454E-A584-422E5FB2F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608B5A8-9FAA-4DC0-87FC-F4D879ABE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279D37-02D4-4925-B2DD-3765F65F7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9E72009F-1FFC-4EDB-9C18-EB0F5E8B9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1FA6C71-6237-4ED8-A9BE-D15AC1111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D2DD310-9B69-442B-89C0-37F7412DD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F9FE545-059E-4996-9E84-BCE18A735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6849649-2DB2-427D-B6CB-9CFB032BF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1BAB73D-2CD4-48CF-8299-CB2B8F087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156630B-D53F-46CB-BC27-BEB8138CB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FEC10B1-AF32-4C41-B84C-FEC99614B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7EDD4C7-FBEF-4868-96E8-214EE6C78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E79D291-029D-40DE-B44A-B52781E97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8677C5F-1BF8-4733-9E39-A570EC8F0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" name="Graphic 95" descr="Processor">
            <a:extLst>
              <a:ext uri="{FF2B5EF4-FFF2-40B4-BE49-F238E27FC236}">
                <a16:creationId xmlns:a16="http://schemas.microsoft.com/office/drawing/2014/main" id="{89147271-FA12-4097-A4CF-A77629E5F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5001" y="2191639"/>
            <a:ext cx="3686910" cy="3686910"/>
          </a:xfrm>
          <a:prstGeom prst="rect">
            <a:avLst/>
          </a:prstGeom>
          <a:effectLst>
            <a:innerShdw blurRad="190500">
              <a:schemeClr val="bg2">
                <a:lumMod val="75000"/>
              </a:schemeClr>
            </a:innerShdw>
          </a:effec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544FFB3-6B81-4970-8A7E-586F76A9FD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36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8"/>
    </mc:Choice>
    <mc:Fallback>
      <p:transition spd="slow" advTm="5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F5DAC7F-B72E-4788-88FC-638A285D9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F5679-DC69-478D-B0C3-0BDD6B37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Ray Tracing &amp; parallelisation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C661B43E-A3AA-4424-B593-5F45E73025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rcRect l="5993" r="6230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EC745-A09A-40AA-97D8-AC3A8A988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0" y="2251587"/>
            <a:ext cx="5147730" cy="3637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/>
              <a:t>	Ray tracing lends itself nicely to parallelisation as each pixel can be easily be rendered in parallel. </a:t>
            </a:r>
          </a:p>
          <a:p>
            <a:pPr marL="0" indent="0">
              <a:buNone/>
            </a:pPr>
            <a:r>
              <a:rPr lang="en-US" dirty="0"/>
              <a:t>	This can make significant cuts to the rendering time that ray tracing on the GPU is known for. The way I have decided to do this is by using multi-threading. </a:t>
            </a:r>
          </a:p>
          <a:p>
            <a:pPr marL="0" indent="0">
              <a:buNone/>
            </a:pPr>
            <a:r>
              <a:rPr lang="en-US" dirty="0"/>
              <a:t>	With a pool of threads that get given the task to render a part of the screen, then when all rays are done for it to display onto the screen as one image. 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13711DC-A8E2-42BE-8A09-DFF29B8420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77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55"/>
    </mc:Choice>
    <mc:Fallback>
      <p:transition spd="slow" advTm="33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E3F80-D945-4490-916D-6384E689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706" y="2725231"/>
            <a:ext cx="4513792" cy="2819398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Experiments</a:t>
            </a:r>
          </a:p>
        </p:txBody>
      </p:sp>
      <p:sp>
        <p:nvSpPr>
          <p:cNvPr id="99" name="Freeform 5">
            <a:extLst>
              <a:ext uri="{FF2B5EF4-FFF2-40B4-BE49-F238E27FC236}">
                <a16:creationId xmlns:a16="http://schemas.microsoft.com/office/drawing/2014/main" id="{91D0B925-2B82-4283-9A4B-26D75B37C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94" name="Freeform 14">
            <a:extLst>
              <a:ext uri="{FF2B5EF4-FFF2-40B4-BE49-F238E27FC236}">
                <a16:creationId xmlns:a16="http://schemas.microsoft.com/office/drawing/2014/main" id="{9CA437C7-84DA-4869-8B01-ED2D78490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102">
            <a:extLst>
              <a:ext uri="{FF2B5EF4-FFF2-40B4-BE49-F238E27FC236}">
                <a16:creationId xmlns:a16="http://schemas.microsoft.com/office/drawing/2014/main" id="{08E49678-F167-49BE-9F7A-693F682C2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97" name="Straight Connector 103">
              <a:extLst>
                <a:ext uri="{FF2B5EF4-FFF2-40B4-BE49-F238E27FC236}">
                  <a16:creationId xmlns:a16="http://schemas.microsoft.com/office/drawing/2014/main" id="{3989AB63-E648-40F0-97A1-A5B87C1E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6F692CF-7BBB-46E8-ACFF-93EFB5450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105">
              <a:extLst>
                <a:ext uri="{FF2B5EF4-FFF2-40B4-BE49-F238E27FC236}">
                  <a16:creationId xmlns:a16="http://schemas.microsoft.com/office/drawing/2014/main" id="{563285BC-98B3-4A2A-A616-5C357EB14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6F05B3-3344-4BA6-878B-9E4383540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107">
              <a:extLst>
                <a:ext uri="{FF2B5EF4-FFF2-40B4-BE49-F238E27FC236}">
                  <a16:creationId xmlns:a16="http://schemas.microsoft.com/office/drawing/2014/main" id="{55782A78-EE5F-4FC6-9497-EFDB57950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9ED5AE6-D5B8-4FDE-AF61-AEBE1C347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04FBD67-AA20-4E2C-A0DB-A1402FE4A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BF097E4-BDA7-4C1C-8EBF-054455E61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F92AA45-5A4B-450D-B699-8DD0728B1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6642BB7-23F8-4490-93A3-FC1493AD2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CC61F0B-A9CB-4BBB-AE84-50A8DAA5F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14">
              <a:extLst>
                <a:ext uri="{FF2B5EF4-FFF2-40B4-BE49-F238E27FC236}">
                  <a16:creationId xmlns:a16="http://schemas.microsoft.com/office/drawing/2014/main" id="{1CCF85E9-8BF1-4390-8430-93CF67C49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15">
              <a:extLst>
                <a:ext uri="{FF2B5EF4-FFF2-40B4-BE49-F238E27FC236}">
                  <a16:creationId xmlns:a16="http://schemas.microsoft.com/office/drawing/2014/main" id="{C12D5937-83B8-44DB-92EE-F8CE39628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16">
              <a:extLst>
                <a:ext uri="{FF2B5EF4-FFF2-40B4-BE49-F238E27FC236}">
                  <a16:creationId xmlns:a16="http://schemas.microsoft.com/office/drawing/2014/main" id="{8F70DE7D-2944-4F28-94F4-DB5FF3665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17">
              <a:extLst>
                <a:ext uri="{FF2B5EF4-FFF2-40B4-BE49-F238E27FC236}">
                  <a16:creationId xmlns:a16="http://schemas.microsoft.com/office/drawing/2014/main" id="{0275C592-D23A-4D17-A5D0-1CB0A63C2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18">
              <a:extLst>
                <a:ext uri="{FF2B5EF4-FFF2-40B4-BE49-F238E27FC236}">
                  <a16:creationId xmlns:a16="http://schemas.microsoft.com/office/drawing/2014/main" id="{6E6A99D6-C0BF-40C0-BA07-7B60B3008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19">
              <a:extLst>
                <a:ext uri="{FF2B5EF4-FFF2-40B4-BE49-F238E27FC236}">
                  <a16:creationId xmlns:a16="http://schemas.microsoft.com/office/drawing/2014/main" id="{52DC88DB-D650-4294-944B-43B5CAB75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20">
              <a:extLst>
                <a:ext uri="{FF2B5EF4-FFF2-40B4-BE49-F238E27FC236}">
                  <a16:creationId xmlns:a16="http://schemas.microsoft.com/office/drawing/2014/main" id="{AD45E2EA-A847-4EF1-BFFC-BE40296C6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21">
              <a:extLst>
                <a:ext uri="{FF2B5EF4-FFF2-40B4-BE49-F238E27FC236}">
                  <a16:creationId xmlns:a16="http://schemas.microsoft.com/office/drawing/2014/main" id="{BDB920C9-FFFE-4273-B2A5-A065D2431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22">
              <a:extLst>
                <a:ext uri="{FF2B5EF4-FFF2-40B4-BE49-F238E27FC236}">
                  <a16:creationId xmlns:a16="http://schemas.microsoft.com/office/drawing/2014/main" id="{EE1355A7-015B-447B-8540-4191EAFA7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23">
              <a:extLst>
                <a:ext uri="{FF2B5EF4-FFF2-40B4-BE49-F238E27FC236}">
                  <a16:creationId xmlns:a16="http://schemas.microsoft.com/office/drawing/2014/main" id="{24443849-1476-409B-BC52-22EE2D88F9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24">
              <a:extLst>
                <a:ext uri="{FF2B5EF4-FFF2-40B4-BE49-F238E27FC236}">
                  <a16:creationId xmlns:a16="http://schemas.microsoft.com/office/drawing/2014/main" id="{42081A51-7D07-419B-9B62-0CCBBDC70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25">
              <a:extLst>
                <a:ext uri="{FF2B5EF4-FFF2-40B4-BE49-F238E27FC236}">
                  <a16:creationId xmlns:a16="http://schemas.microsoft.com/office/drawing/2014/main" id="{9CD47CE7-D458-4E21-8924-2AA0E9ED1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26">
              <a:extLst>
                <a:ext uri="{FF2B5EF4-FFF2-40B4-BE49-F238E27FC236}">
                  <a16:creationId xmlns:a16="http://schemas.microsoft.com/office/drawing/2014/main" id="{DCE023FD-9F08-4439-8FF3-52EA7A984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27">
              <a:extLst>
                <a:ext uri="{FF2B5EF4-FFF2-40B4-BE49-F238E27FC236}">
                  <a16:creationId xmlns:a16="http://schemas.microsoft.com/office/drawing/2014/main" id="{A828C8C7-54EA-42D6-9CEE-49852B270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28">
              <a:extLst>
                <a:ext uri="{FF2B5EF4-FFF2-40B4-BE49-F238E27FC236}">
                  <a16:creationId xmlns:a16="http://schemas.microsoft.com/office/drawing/2014/main" id="{0934EA16-F0C9-4D15-84BF-E83A81D6B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29">
              <a:extLst>
                <a:ext uri="{FF2B5EF4-FFF2-40B4-BE49-F238E27FC236}">
                  <a16:creationId xmlns:a16="http://schemas.microsoft.com/office/drawing/2014/main" id="{7B3FD5BE-A781-4490-AE3F-E5650DF6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30">
              <a:extLst>
                <a:ext uri="{FF2B5EF4-FFF2-40B4-BE49-F238E27FC236}">
                  <a16:creationId xmlns:a16="http://schemas.microsoft.com/office/drawing/2014/main" id="{B6A60DCE-BCDB-4F06-BAF8-4DC5591F2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31">
              <a:extLst>
                <a:ext uri="{FF2B5EF4-FFF2-40B4-BE49-F238E27FC236}">
                  <a16:creationId xmlns:a16="http://schemas.microsoft.com/office/drawing/2014/main" id="{DD8E6559-4AA5-488E-839C-44B9ABE26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32">
              <a:extLst>
                <a:ext uri="{FF2B5EF4-FFF2-40B4-BE49-F238E27FC236}">
                  <a16:creationId xmlns:a16="http://schemas.microsoft.com/office/drawing/2014/main" id="{1F764FF6-87D9-4563-B257-0901F5C04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B52E1AD-28FF-4199-B00E-A426860CE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ED0001C-A0BE-455E-B3DE-7896C92D7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9FC06C-2C6A-47E2-B879-A0EF41237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A8873BC-1926-4114-BE10-E14FF64B0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1439012-3E51-4D74-9FF2-780C87DB0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35FC7B3-BF05-4E37-882C-2A791A494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7C567FF-44E4-4C58-959F-28D7826C3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B56B76F-8C76-4947-888A-75F5E92EF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18A492E-231C-4B89-B11A-A1CE7E165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27E4F73-4A9F-4AA2-A6B8-3145A87A8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B2AC0D9-242E-4D92-B102-221EBD6F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A83426A-015F-4B17-9820-E6D76A383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C41F0A8-7466-4B03-9EE0-4A5D15176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D6F7B8C-9482-4E23-AA7F-9411BF837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EE1D4E2-E92F-440B-A775-9B80D9AA0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66C2472-0C84-4CEA-A6E9-5BC5A3DB3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FF2AFF3-F889-4A9E-AEC1-FA94331B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1E652F4-2AFF-4616-9615-64FC697C4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78ED91D-C9D7-49CA-8718-8E7351F7E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4F29D0E-CB4D-43FB-8EFF-447A147C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B1D77EC-50A5-4994-A389-65C777068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2CDEEE6-A2B4-45C0-B942-66306583B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1F83B12D-91B8-4D06-9DBC-0607226B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25594B9-1F75-4E14-AF9B-806D06683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6E447488-CCC0-4267-BD73-6DC2775B1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7E2176D-B76F-494D-AEE5-BC0E445D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BD50096-36E6-4DE9-AEB8-A360216DC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D6F891C-00E0-46CF-8138-64A70AEEA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4D117AD0-1882-4AD9-A765-EDB9B21C5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DDFCFFB0-2E4B-4B50-9297-42B1F1D5D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66C79DB-E90E-4192-9A64-34FA2EB5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43FC299-982A-4307-97E4-00A1BDAE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A76C799-63FA-4767-A0FA-E018EF6EE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22B23C3-FCEF-4BFC-AD03-17D92E07A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BF5C56D-9DBE-454E-A584-422E5FB2F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608B5A8-9FAA-4DC0-87FC-F4D879ABE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279D37-02D4-4925-B2DD-3765F65F7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9E72009F-1FFC-4EDB-9C18-EB0F5E8B9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1FA6C71-6237-4ED8-A9BE-D15AC1111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D2DD310-9B69-442B-89C0-37F7412DD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F9FE545-059E-4996-9E84-BCE18A735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6849649-2DB2-427D-B6CB-9CFB032BF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1BAB73D-2CD4-48CF-8299-CB2B8F087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156630B-D53F-46CB-BC27-BEB8138CB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FEC10B1-AF32-4C41-B84C-FEC99614B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7EDD4C7-FBEF-4868-96E8-214EE6C78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E79D291-029D-40DE-B44A-B52781E97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8677C5F-1BF8-4733-9E39-A570EC8F0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" name="Graphic 95" descr="Magnifying glass">
            <a:extLst>
              <a:ext uri="{FF2B5EF4-FFF2-40B4-BE49-F238E27FC236}">
                <a16:creationId xmlns:a16="http://schemas.microsoft.com/office/drawing/2014/main" id="{89147271-FA12-4097-A4CF-A77629E5F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592307" y="2428945"/>
            <a:ext cx="3212298" cy="321229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4AED140-3BD4-42B6-893E-3295F79CEC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84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8"/>
    </mc:Choice>
    <mc:Fallback>
      <p:transition spd="slow" advTm="4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6">
            <a:extLst>
              <a:ext uri="{FF2B5EF4-FFF2-40B4-BE49-F238E27FC236}">
                <a16:creationId xmlns:a16="http://schemas.microsoft.com/office/drawing/2014/main" id="{0FDC26C9-3923-4F5B-884B-45F0E0E3E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672B7-4777-4E9C-BC6C-9E970FE5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5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Experiments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F3EF0A-E5B0-4467-8FEF-D0DEEF759B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/>
        </p:blipFill>
        <p:spPr>
          <a:xfrm>
            <a:off x="4748314" y="1252186"/>
            <a:ext cx="6897878" cy="436290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77E54-1B3C-4195-B31B-F39CDA7B11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77" y="2251587"/>
            <a:ext cx="3706762" cy="39722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	On the graph you can the time is takes to render a scene with a single object in debug mode.</a:t>
            </a:r>
          </a:p>
          <a:p>
            <a:pPr marL="0" indent="0">
              <a:buNone/>
            </a:pPr>
            <a:r>
              <a:rPr lang="en-GB" dirty="0"/>
              <a:t>	The time goes from almost 4.5 seconds to 1.5 seconds with the addition of more threads. But doesn't fall much further. </a:t>
            </a:r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E847046-2838-411B-93CB-7B7CCEA1C9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61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11"/>
    </mc:Choice>
    <mc:Fallback>
      <p:transition spd="slow" advTm="17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8880664-818E-4F66-9F35-993890A86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1" y="2700866"/>
            <a:ext cx="3063239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The Scene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44545739-A3E5-4263-A67C-869F21AC5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3939869" y="493966"/>
            <a:ext cx="7368516" cy="5870068"/>
          </a:xfrm>
          <a:prstGeom prst="roundRect">
            <a:avLst>
              <a:gd name="adj" fmla="val 6267"/>
            </a:avLst>
          </a:prstGeom>
          <a:solidFill>
            <a:srgbClr val="FFFFFF">
              <a:shade val="85000"/>
            </a:srgb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7D11977-CDB6-4BC7-9BE1-08B1C28479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4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0"/>
    </mc:Choice>
    <mc:Fallback>
      <p:transition spd="slow" advTm="2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1">
            <a:extLst>
              <a:ext uri="{FF2B5EF4-FFF2-40B4-BE49-F238E27FC236}">
                <a16:creationId xmlns:a16="http://schemas.microsoft.com/office/drawing/2014/main" id="{0FDC26C9-3923-4F5B-884B-45F0E0E3E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672B7-4777-4E9C-BC6C-9E970FE5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Experiments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C0B3679-4698-4856-86B9-B27289A30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/>
        </p:blipFill>
        <p:spPr>
          <a:xfrm>
            <a:off x="643464" y="1329084"/>
            <a:ext cx="6897878" cy="420911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77E54-1B3C-4195-B31B-F39CDA7B11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65806" y="2251587"/>
            <a:ext cx="3706762" cy="39722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How the render time is effected by the amount of objects in the scene.</a:t>
            </a:r>
            <a:endParaRPr lang="en-GB" b="1" dirty="0"/>
          </a:p>
          <a:p>
            <a:pPr marL="0" indent="0">
              <a:buNone/>
            </a:pPr>
            <a:r>
              <a:rPr lang="en-GB" dirty="0"/>
              <a:t>The scene itself consists of small spheres and the screen is split into 6 parts as the what was the shortest time in the last experiment.</a:t>
            </a:r>
          </a:p>
          <a:p>
            <a:pPr marL="0" indent="0">
              <a:buNone/>
            </a:pPr>
            <a:r>
              <a:rPr lang="en-GB" dirty="0"/>
              <a:t>More objects that are in the scene the longer it takes to render. Though even with 63 objects it takes around 20 seconds.</a:t>
            </a:r>
          </a:p>
          <a:p>
            <a:endParaRPr lang="en-US" b="1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B043024-FAC7-4056-A27D-C994AE4CE0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71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33"/>
    </mc:Choice>
    <mc:Fallback>
      <p:transition spd="slow" advTm="17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8880664-818E-4F66-9F35-993890A86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1" y="2700866"/>
            <a:ext cx="3063239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The Scene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44545739-A3E5-4263-A67C-869F21AC5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3742055" y="493966"/>
            <a:ext cx="7764144" cy="5870068"/>
          </a:xfrm>
          <a:prstGeom prst="roundRect">
            <a:avLst>
              <a:gd name="adj" fmla="val 6267"/>
            </a:avLst>
          </a:prstGeom>
          <a:solidFill>
            <a:srgbClr val="FFFFFF">
              <a:shade val="85000"/>
            </a:srgb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3AE110E-3686-42D8-85E3-948842BF0A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68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4"/>
    </mc:Choice>
    <mc:Fallback>
      <p:transition spd="slow" advTm="3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04DA-DFB7-4051-97AE-98862F5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6EB72-01B5-4A21-B7F4-2A43931C0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GB" dirty="0"/>
              <a:t>	Overall I feel the final project came out well, I was originally planning to add more features but I ran into some issues here and I ran out of time to implement and fix everything.</a:t>
            </a:r>
          </a:p>
          <a:p>
            <a:pPr marL="0" indent="0">
              <a:buNone/>
            </a:pPr>
            <a:r>
              <a:rPr lang="en-GB" dirty="0"/>
              <a:t>	I also would have wished to look into some other parallel processes but I was too focused on the ray tracing aspects of this project. Though I am pleased with multi-threading I was able to implement. As it works well and speeds up the rendering time well</a:t>
            </a:r>
          </a:p>
          <a:p>
            <a:pPr marL="0" indent="0">
              <a:buNone/>
            </a:pPr>
            <a:r>
              <a:rPr lang="en-GB" dirty="0"/>
              <a:t>	Overall I am pleased with how the project came out and I do hope to implement more the features I in the future.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2EA63D4-B465-4959-A299-E13F0746E4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53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34"/>
    </mc:Choice>
    <mc:Fallback>
      <p:transition spd="slow" advTm="39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04DA-DFB7-4051-97AE-98862F5B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6EB72-01B5-4A21-B7F4-2A43931C0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	Scratchapixel. (2020). </a:t>
            </a:r>
            <a:r>
              <a:rPr lang="en-GB" i="1" dirty="0"/>
              <a:t>Introduction to Shading</a:t>
            </a:r>
            <a:r>
              <a:rPr lang="en-GB" dirty="0"/>
              <a:t>. [online] Available at: https://www.scratchapixel.com/lessons/3d-basic-rendering/introduction-to-shading [Accessed 20 Dec. 2019].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Glassner</a:t>
            </a:r>
            <a:r>
              <a:rPr lang="en-GB" dirty="0"/>
              <a:t>, A. (1991). </a:t>
            </a:r>
            <a:r>
              <a:rPr lang="en-GB" i="1" dirty="0"/>
              <a:t>An Introduction to ray tracing</a:t>
            </a:r>
            <a:r>
              <a:rPr lang="en-GB" dirty="0"/>
              <a:t>. 1st ed. London: Academic Press. </a:t>
            </a:r>
          </a:p>
          <a:p>
            <a:pPr marL="0" indent="0">
              <a:buNone/>
            </a:pPr>
            <a:r>
              <a:rPr lang="en-GB" dirty="0"/>
              <a:t>	Shirley, P. (2020). </a:t>
            </a:r>
            <a:r>
              <a:rPr lang="en-GB" i="1" dirty="0"/>
              <a:t>Ray Tracing in One Weekend</a:t>
            </a:r>
            <a:r>
              <a:rPr lang="en-GB" dirty="0"/>
              <a:t>. [online] Available at: https://raytracing.github.io/books/RayTracingInOneWeekend.html [Accessed 16 Dec. 2019].</a:t>
            </a:r>
          </a:p>
          <a:p>
            <a:pPr marL="0" indent="0">
              <a:buNone/>
            </a:pPr>
            <a:r>
              <a:rPr lang="en-GB" dirty="0"/>
              <a:t>	Mahapatra, S. (2020). </a:t>
            </a:r>
            <a:r>
              <a:rPr lang="en-GB" i="1" dirty="0"/>
              <a:t>Multithreading in C++ - </a:t>
            </a:r>
            <a:r>
              <a:rPr lang="en-GB" i="1" dirty="0" err="1"/>
              <a:t>GeeksforGeeks</a:t>
            </a:r>
            <a:r>
              <a:rPr lang="en-GB" dirty="0"/>
              <a:t>. [online] </a:t>
            </a:r>
            <a:r>
              <a:rPr lang="en-GB" dirty="0" err="1"/>
              <a:t>GeeksforGeeks</a:t>
            </a:r>
            <a:r>
              <a:rPr lang="en-GB" dirty="0"/>
              <a:t>. Available at: https://www.geeksforgeeks.org/multithreading-in-cpp/ [Accessed 15 Dec. 2019].</a:t>
            </a:r>
          </a:p>
          <a:p>
            <a:pPr marL="0" indent="0">
              <a:buNone/>
            </a:pPr>
            <a:r>
              <a:rPr lang="en-GB" i="1" dirty="0"/>
              <a:t>	Thread Pool Tutorial - How-To</a:t>
            </a:r>
            <a:r>
              <a:rPr lang="en-GB" dirty="0"/>
              <a:t>. (2018). [video] Directed by Code Blacksmith. </a:t>
            </a:r>
            <a:r>
              <a:rPr lang="en-GB" dirty="0">
                <a:hlinkClick r:id="rId4"/>
              </a:rPr>
              <a:t>https://www.youtube.com/watch?v=eWTGtp3HXiw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	Rademacher, P. (2020). </a:t>
            </a:r>
            <a:r>
              <a:rPr lang="en-GB" i="1" dirty="0"/>
              <a:t>Ray Tracing: Graphics for the Masses</a:t>
            </a:r>
            <a:r>
              <a:rPr lang="en-GB" dirty="0"/>
              <a:t>. [online] Wwwx.cs.unc.edu. Available at: http://wwwx.cs.unc.edu/~rademach/xroads-RT/RTarticle.html [Accessed 20 Dec. 2019].</a:t>
            </a:r>
          </a:p>
          <a:p>
            <a:pPr marL="0" indent="0">
              <a:buNone/>
            </a:pPr>
            <a:r>
              <a:rPr lang="en-GB" dirty="0"/>
              <a:t>	Barney, B. and Livermore Computing (n.d.). </a:t>
            </a:r>
            <a:r>
              <a:rPr lang="en-GB" i="1" dirty="0"/>
              <a:t>Introduction to Parallel Computing</a:t>
            </a:r>
            <a:r>
              <a:rPr lang="en-GB" dirty="0"/>
              <a:t>. [online] Computing.llnl.gov. Available at: https://computing.llnl.gov/tutorials/parallel_comp/ [Accessed 19 Dec. 2019].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FD37ACD-2A74-4FCC-A6FE-42CA3EEF17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87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3"/>
    </mc:Choice>
    <mc:Fallback>
      <p:transition spd="slow" advTm="4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71" y="1434049"/>
            <a:ext cx="10131425" cy="14562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Project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471" y="2966517"/>
            <a:ext cx="10131425" cy="22180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For this project I choose to do a parallel ray tracer. With the completed project being able to render some simple shapes with a choice of different material for each shape that would interact with multiple lights. </a:t>
            </a:r>
          </a:p>
          <a:p>
            <a:pPr marL="0" indent="0">
              <a:buNone/>
            </a:pPr>
            <a:r>
              <a:rPr lang="en-GB" dirty="0"/>
              <a:t>Throughout this video I will go over and discuss my research into ray tracing and parallelisation and how it helped me in design and implement my ray tracer</a:t>
            </a:r>
            <a:endParaRPr lang="en-US" cap="all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AB7E4F0-E7AC-42CC-BDE5-8406A724BE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49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56"/>
    </mc:Choice>
    <mc:Fallback>
      <p:transition spd="slow" advTm="22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E3F80-D945-4490-916D-6384E689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706" y="2692362"/>
            <a:ext cx="4513792" cy="2819398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The Theory</a:t>
            </a:r>
          </a:p>
        </p:txBody>
      </p:sp>
      <p:sp>
        <p:nvSpPr>
          <p:cNvPr id="99" name="Freeform 5">
            <a:extLst>
              <a:ext uri="{FF2B5EF4-FFF2-40B4-BE49-F238E27FC236}">
                <a16:creationId xmlns:a16="http://schemas.microsoft.com/office/drawing/2014/main" id="{91D0B925-2B82-4283-9A4B-26D75B37C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94" name="Freeform 14">
            <a:extLst>
              <a:ext uri="{FF2B5EF4-FFF2-40B4-BE49-F238E27FC236}">
                <a16:creationId xmlns:a16="http://schemas.microsoft.com/office/drawing/2014/main" id="{9CA437C7-84DA-4869-8B01-ED2D78490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102">
            <a:extLst>
              <a:ext uri="{FF2B5EF4-FFF2-40B4-BE49-F238E27FC236}">
                <a16:creationId xmlns:a16="http://schemas.microsoft.com/office/drawing/2014/main" id="{08E49678-F167-49BE-9F7A-693F682C2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97" name="Straight Connector 103">
              <a:extLst>
                <a:ext uri="{FF2B5EF4-FFF2-40B4-BE49-F238E27FC236}">
                  <a16:creationId xmlns:a16="http://schemas.microsoft.com/office/drawing/2014/main" id="{3989AB63-E648-40F0-97A1-A5B87C1E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6F692CF-7BBB-46E8-ACFF-93EFB5450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105">
              <a:extLst>
                <a:ext uri="{FF2B5EF4-FFF2-40B4-BE49-F238E27FC236}">
                  <a16:creationId xmlns:a16="http://schemas.microsoft.com/office/drawing/2014/main" id="{563285BC-98B3-4A2A-A616-5C357EB14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6F05B3-3344-4BA6-878B-9E4383540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107">
              <a:extLst>
                <a:ext uri="{FF2B5EF4-FFF2-40B4-BE49-F238E27FC236}">
                  <a16:creationId xmlns:a16="http://schemas.microsoft.com/office/drawing/2014/main" id="{55782A78-EE5F-4FC6-9497-EFDB57950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9ED5AE6-D5B8-4FDE-AF61-AEBE1C347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04FBD67-AA20-4E2C-A0DB-A1402FE4A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BF097E4-BDA7-4C1C-8EBF-054455E61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F92AA45-5A4B-450D-B699-8DD0728B1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6642BB7-23F8-4490-93A3-FC1493AD2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CC61F0B-A9CB-4BBB-AE84-50A8DAA5F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14">
              <a:extLst>
                <a:ext uri="{FF2B5EF4-FFF2-40B4-BE49-F238E27FC236}">
                  <a16:creationId xmlns:a16="http://schemas.microsoft.com/office/drawing/2014/main" id="{1CCF85E9-8BF1-4390-8430-93CF67C49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15">
              <a:extLst>
                <a:ext uri="{FF2B5EF4-FFF2-40B4-BE49-F238E27FC236}">
                  <a16:creationId xmlns:a16="http://schemas.microsoft.com/office/drawing/2014/main" id="{C12D5937-83B8-44DB-92EE-F8CE39628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16">
              <a:extLst>
                <a:ext uri="{FF2B5EF4-FFF2-40B4-BE49-F238E27FC236}">
                  <a16:creationId xmlns:a16="http://schemas.microsoft.com/office/drawing/2014/main" id="{8F70DE7D-2944-4F28-94F4-DB5FF3665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17">
              <a:extLst>
                <a:ext uri="{FF2B5EF4-FFF2-40B4-BE49-F238E27FC236}">
                  <a16:creationId xmlns:a16="http://schemas.microsoft.com/office/drawing/2014/main" id="{0275C592-D23A-4D17-A5D0-1CB0A63C2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18">
              <a:extLst>
                <a:ext uri="{FF2B5EF4-FFF2-40B4-BE49-F238E27FC236}">
                  <a16:creationId xmlns:a16="http://schemas.microsoft.com/office/drawing/2014/main" id="{6E6A99D6-C0BF-40C0-BA07-7B60B3008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19">
              <a:extLst>
                <a:ext uri="{FF2B5EF4-FFF2-40B4-BE49-F238E27FC236}">
                  <a16:creationId xmlns:a16="http://schemas.microsoft.com/office/drawing/2014/main" id="{52DC88DB-D650-4294-944B-43B5CAB75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20">
              <a:extLst>
                <a:ext uri="{FF2B5EF4-FFF2-40B4-BE49-F238E27FC236}">
                  <a16:creationId xmlns:a16="http://schemas.microsoft.com/office/drawing/2014/main" id="{AD45E2EA-A847-4EF1-BFFC-BE40296C6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21">
              <a:extLst>
                <a:ext uri="{FF2B5EF4-FFF2-40B4-BE49-F238E27FC236}">
                  <a16:creationId xmlns:a16="http://schemas.microsoft.com/office/drawing/2014/main" id="{BDB920C9-FFFE-4273-B2A5-A065D2431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22">
              <a:extLst>
                <a:ext uri="{FF2B5EF4-FFF2-40B4-BE49-F238E27FC236}">
                  <a16:creationId xmlns:a16="http://schemas.microsoft.com/office/drawing/2014/main" id="{EE1355A7-015B-447B-8540-4191EAFA7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23">
              <a:extLst>
                <a:ext uri="{FF2B5EF4-FFF2-40B4-BE49-F238E27FC236}">
                  <a16:creationId xmlns:a16="http://schemas.microsoft.com/office/drawing/2014/main" id="{24443849-1476-409B-BC52-22EE2D88F9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24">
              <a:extLst>
                <a:ext uri="{FF2B5EF4-FFF2-40B4-BE49-F238E27FC236}">
                  <a16:creationId xmlns:a16="http://schemas.microsoft.com/office/drawing/2014/main" id="{42081A51-7D07-419B-9B62-0CCBBDC70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25">
              <a:extLst>
                <a:ext uri="{FF2B5EF4-FFF2-40B4-BE49-F238E27FC236}">
                  <a16:creationId xmlns:a16="http://schemas.microsoft.com/office/drawing/2014/main" id="{9CD47CE7-D458-4E21-8924-2AA0E9ED1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26">
              <a:extLst>
                <a:ext uri="{FF2B5EF4-FFF2-40B4-BE49-F238E27FC236}">
                  <a16:creationId xmlns:a16="http://schemas.microsoft.com/office/drawing/2014/main" id="{DCE023FD-9F08-4439-8FF3-52EA7A984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27">
              <a:extLst>
                <a:ext uri="{FF2B5EF4-FFF2-40B4-BE49-F238E27FC236}">
                  <a16:creationId xmlns:a16="http://schemas.microsoft.com/office/drawing/2014/main" id="{A828C8C7-54EA-42D6-9CEE-49852B270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28">
              <a:extLst>
                <a:ext uri="{FF2B5EF4-FFF2-40B4-BE49-F238E27FC236}">
                  <a16:creationId xmlns:a16="http://schemas.microsoft.com/office/drawing/2014/main" id="{0934EA16-F0C9-4D15-84BF-E83A81D6B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29">
              <a:extLst>
                <a:ext uri="{FF2B5EF4-FFF2-40B4-BE49-F238E27FC236}">
                  <a16:creationId xmlns:a16="http://schemas.microsoft.com/office/drawing/2014/main" id="{7B3FD5BE-A781-4490-AE3F-E5650DF6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30">
              <a:extLst>
                <a:ext uri="{FF2B5EF4-FFF2-40B4-BE49-F238E27FC236}">
                  <a16:creationId xmlns:a16="http://schemas.microsoft.com/office/drawing/2014/main" id="{B6A60DCE-BCDB-4F06-BAF8-4DC5591F2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31">
              <a:extLst>
                <a:ext uri="{FF2B5EF4-FFF2-40B4-BE49-F238E27FC236}">
                  <a16:creationId xmlns:a16="http://schemas.microsoft.com/office/drawing/2014/main" id="{DD8E6559-4AA5-488E-839C-44B9ABE26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32">
              <a:extLst>
                <a:ext uri="{FF2B5EF4-FFF2-40B4-BE49-F238E27FC236}">
                  <a16:creationId xmlns:a16="http://schemas.microsoft.com/office/drawing/2014/main" id="{1F764FF6-87D9-4563-B257-0901F5C04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B52E1AD-28FF-4199-B00E-A426860CE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ED0001C-A0BE-455E-B3DE-7896C92D7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9FC06C-2C6A-47E2-B879-A0EF41237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A8873BC-1926-4114-BE10-E14FF64B0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1439012-3E51-4D74-9FF2-780C87DB0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35FC7B3-BF05-4E37-882C-2A791A494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7C567FF-44E4-4C58-959F-28D7826C3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B56B76F-8C76-4947-888A-75F5E92EF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18A492E-231C-4B89-B11A-A1CE7E165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27E4F73-4A9F-4AA2-A6B8-3145A87A8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B2AC0D9-242E-4D92-B102-221EBD6F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A83426A-015F-4B17-9820-E6D76A383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C41F0A8-7466-4B03-9EE0-4A5D15176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D6F7B8C-9482-4E23-AA7F-9411BF837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EE1D4E2-E92F-440B-A775-9B80D9AA0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66C2472-0C84-4CEA-A6E9-5BC5A3DB3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FF2AFF3-F889-4A9E-AEC1-FA94331B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1E652F4-2AFF-4616-9615-64FC697C4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78ED91D-C9D7-49CA-8718-8E7351F7E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4F29D0E-CB4D-43FB-8EFF-447A147C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B1D77EC-50A5-4994-A389-65C777068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2CDEEE6-A2B4-45C0-B942-66306583B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1F83B12D-91B8-4D06-9DBC-0607226B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25594B9-1F75-4E14-AF9B-806D06683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6E447488-CCC0-4267-BD73-6DC2775B1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7E2176D-B76F-494D-AEE5-BC0E445D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BD50096-36E6-4DE9-AEB8-A360216DC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D6F891C-00E0-46CF-8138-64A70AEEA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4D117AD0-1882-4AD9-A765-EDB9B21C5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DDFCFFB0-2E4B-4B50-9297-42B1F1D5D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66C79DB-E90E-4192-9A64-34FA2EB5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43FC299-982A-4307-97E4-00A1BDAE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A76C799-63FA-4767-A0FA-E018EF6EE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22B23C3-FCEF-4BFC-AD03-17D92E07A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BF5C56D-9DBE-454E-A584-422E5FB2F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608B5A8-9FAA-4DC0-87FC-F4D879ABE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279D37-02D4-4925-B2DD-3765F65F7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9E72009F-1FFC-4EDB-9C18-EB0F5E8B9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1FA6C71-6237-4ED8-A9BE-D15AC1111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D2DD310-9B69-442B-89C0-37F7412DD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F9FE545-059E-4996-9E84-BCE18A735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6849649-2DB2-427D-B6CB-9CFB032BF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1BAB73D-2CD4-48CF-8299-CB2B8F087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156630B-D53F-46CB-BC27-BEB8138CB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FEC10B1-AF32-4C41-B84C-FEC99614B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7EDD4C7-FBEF-4868-96E8-214EE6C78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E79D291-029D-40DE-B44A-B52781E97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8677C5F-1BF8-4733-9E39-A570EC8F0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" name="Graphic 95" descr="Document">
            <a:extLst>
              <a:ext uri="{FF2B5EF4-FFF2-40B4-BE49-F238E27FC236}">
                <a16:creationId xmlns:a16="http://schemas.microsoft.com/office/drawing/2014/main" id="{89147271-FA12-4097-A4CF-A77629E5F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592307" y="2428945"/>
            <a:ext cx="3212298" cy="321229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8CD0480-E6B2-407A-851F-8EA28DF811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8"/>
    </mc:Choice>
    <mc:Fallback>
      <p:transition spd="slow" advTm="4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0FDC26C9-3923-4F5B-884B-45F0E0E3E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72F3C9-1610-4AAA-BD12-E6790D1ED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4118231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What is Ray Tracing?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59558-4BFE-4C67-8F13-1579F7F51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178" y="2261420"/>
            <a:ext cx="4002936" cy="36379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	Ray Tracing is the process of rendering a 3D images on a 2D display by tracing a path of light through pixels on an image plane.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	Ray tracing is done by sending a ray that represents a pixel from your camera point into the scene that checks for a collision with any scene objects and return its color.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	Though it’s capable of producing a much higher degree of realism over other rendering methods, it comes a much greater computational cost and can take a while to render an image.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AA90A6-E800-45C1-A91C-5C87334AF4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289752" y="1222046"/>
            <a:ext cx="6095593" cy="42516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E69CD0-668E-4C2C-8ADE-05061C433160}"/>
              </a:ext>
            </a:extLst>
          </p:cNvPr>
          <p:cNvSpPr txBox="1"/>
          <p:nvPr/>
        </p:nvSpPr>
        <p:spPr>
          <a:xfrm>
            <a:off x="8613432" y="5273667"/>
            <a:ext cx="2771913" cy="230832"/>
          </a:xfrm>
          <a:prstGeom prst="rect">
            <a:avLst/>
          </a:prstGeom>
          <a:solidFill>
            <a:srgbClr val="000000"/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900" dirty="0">
                <a:solidFill>
                  <a:srgbClr val="FFFFFF"/>
                </a:solidFill>
                <a:hlinkClick r:id="rId8" tooltip="http://en.m.wikipedia.org/wiki/file:ray_trace_diagram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Figure</a:t>
            </a:r>
            <a:r>
              <a:rPr lang="en-GB" sz="900" dirty="0">
                <a:solidFill>
                  <a:srgbClr val="FFFFFF"/>
                </a:solidFill>
              </a:rPr>
              <a:t> by Unknown Author is licensed under </a:t>
            </a:r>
            <a:r>
              <a:rPr lang="en-GB" sz="900" dirty="0">
                <a:solidFill>
                  <a:srgbClr val="FFFFFF"/>
                </a:solidFill>
                <a:hlinkClick r:id="rId9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900" dirty="0">
              <a:solidFill>
                <a:srgbClr val="FFFFFF"/>
              </a:solidFill>
            </a:endParaRP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111D7699-2085-4E9A-9170-14494BD792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07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03"/>
    </mc:Choice>
    <mc:Fallback>
      <p:transition spd="slow" advTm="36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CD6E863-5AFE-4FD6-B744-99F9ED99E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EC4DDB-3C67-4CE9-90FB-B7E0AAA0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5630" y="1030288"/>
            <a:ext cx="6131596" cy="1035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Shadows</a:t>
            </a:r>
          </a:p>
        </p:txBody>
      </p:sp>
      <p:sp>
        <p:nvSpPr>
          <p:cNvPr id="19" name="Rounded Rectangle 30">
            <a:extLst>
              <a:ext uri="{FF2B5EF4-FFF2-40B4-BE49-F238E27FC236}">
                <a16:creationId xmlns:a16="http://schemas.microsoft.com/office/drawing/2014/main" id="{13E375CD-D3D3-4528-9EC6-C05B0A4E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661" y="639097"/>
            <a:ext cx="3398290" cy="5575438"/>
          </a:xfrm>
          <a:prstGeom prst="roundRect">
            <a:avLst>
              <a:gd name="adj" fmla="val 5442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A41EE-12D0-4933-9E0F-DBAED8D3D3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849125" y="733077"/>
            <a:ext cx="3013246" cy="2636590"/>
          </a:xfrm>
          <a:prstGeom prst="roundRect">
            <a:avLst>
              <a:gd name="adj" fmla="val 5170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2752DC-B3E8-444E-9ECE-1F83A53A6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846" y="3483966"/>
            <a:ext cx="3065802" cy="2636590"/>
          </a:xfrm>
          <a:prstGeom prst="roundRect">
            <a:avLst>
              <a:gd name="adj" fmla="val 5170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2C611-A62A-4503-A385-0109240E0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9612" y="2173794"/>
            <a:ext cx="6131596" cy="36491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	Shadows easily done in raytracing and often only need a handful of lines to implement. </a:t>
            </a:r>
          </a:p>
          <a:p>
            <a:pPr marL="0" indent="0">
              <a:buNone/>
            </a:pPr>
            <a:r>
              <a:rPr lang="en-US" dirty="0"/>
              <a:t>	The basic method of checking for shadows is that after a ray has collided with an object send another ray from said point to your light source. </a:t>
            </a:r>
          </a:p>
          <a:p>
            <a:pPr marL="0" indent="0">
              <a:buNone/>
            </a:pPr>
            <a:r>
              <a:rPr lang="en-US" dirty="0"/>
              <a:t>	If the ray collides with any of the objects in the scene then the point your checking is in shadow.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A3A097-638C-4515-97A1-B2E519068920}"/>
              </a:ext>
            </a:extLst>
          </p:cNvPr>
          <p:cNvSpPr txBox="1"/>
          <p:nvPr/>
        </p:nvSpPr>
        <p:spPr>
          <a:xfrm>
            <a:off x="652543" y="6042351"/>
            <a:ext cx="1365100" cy="230832"/>
          </a:xfrm>
          <a:prstGeom prst="rect">
            <a:avLst/>
          </a:prstGeom>
          <a:solidFill>
            <a:srgbClr val="000000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900" dirty="0">
                <a:solidFill>
                  <a:srgbClr val="FFFFFF"/>
                </a:solidFill>
                <a:hlinkClick r:id="rId8" tooltip="http://en.m.wikipedia.org/wiki/file:ray_trace_diagram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Figure</a:t>
            </a:r>
            <a:r>
              <a:rPr lang="en-GB" sz="900" dirty="0">
                <a:solidFill>
                  <a:srgbClr val="FFFFFF"/>
                </a:solidFill>
              </a:rPr>
              <a:t> by Scratch a Pixel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603011B9-3D2E-4D60-A5A7-2ABE3BA91F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79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56"/>
    </mc:Choice>
    <mc:Fallback>
      <p:transition spd="slow" advTm="26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8">
            <a:extLst>
              <a:ext uri="{FF2B5EF4-FFF2-40B4-BE49-F238E27FC236}">
                <a16:creationId xmlns:a16="http://schemas.microsoft.com/office/drawing/2014/main" id="{3CD6E863-5AFE-4FD6-B744-99F9ED99E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88880664-818E-4F66-9F35-993890A86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40" y="610222"/>
            <a:ext cx="10473441" cy="13244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My Examples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534CFD9-81E1-4BC9-B4BD-D02092E9F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301" y="2313775"/>
            <a:ext cx="5149467" cy="3681869"/>
          </a:xfrm>
          <a:prstGeom prst="roundRect">
            <a:avLst>
              <a:gd name="adj" fmla="val 6267"/>
            </a:avLst>
          </a:prstGeom>
          <a:solidFill>
            <a:srgbClr val="FFFFFF">
              <a:shade val="85000"/>
            </a:srgb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44545739-A3E5-4263-A67C-869F21AC51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6269255" y="2313775"/>
            <a:ext cx="5355443" cy="3681868"/>
          </a:xfrm>
          <a:prstGeom prst="roundRect">
            <a:avLst>
              <a:gd name="adj" fmla="val 6267"/>
            </a:avLst>
          </a:prstGeom>
          <a:solidFill>
            <a:srgbClr val="FFFFFF">
              <a:shade val="85000"/>
            </a:srgb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9847A08-9164-4987-AB56-FA0C1AC975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93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5"/>
    </mc:Choice>
    <mc:Fallback>
      <p:transition spd="slow" advTm="4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4">
            <a:extLst>
              <a:ext uri="{FF2B5EF4-FFF2-40B4-BE49-F238E27FC236}">
                <a16:creationId xmlns:a16="http://schemas.microsoft.com/office/drawing/2014/main" id="{0FDC26C9-3923-4F5B-884B-45F0E0E3E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016B81-9F2F-4EE5-96A0-50282A44D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Reflections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1ED6B-13F9-4E8F-BB56-D9D0B28CB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2" y="2142067"/>
            <a:ext cx="5801625" cy="36491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	Like shadows reflections are done by simply by sending another ray from your hit point into the scene.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GB" dirty="0"/>
              <a:t>If the object we've collided with is reflective then another ray is sent out from that point with a new direction.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	“</a:t>
            </a:r>
            <a:r>
              <a:rPr lang="pt-BR" u="sng" dirty="0"/>
              <a:t>NewDirection = V + (2 * N * – Dot_Product(N, V))”</a:t>
            </a:r>
            <a:r>
              <a:rPr lang="en-GB" dirty="0"/>
              <a:t> (Rademacher, 2020)</a:t>
            </a:r>
            <a:endParaRPr lang="pt-BR" u="sng" dirty="0"/>
          </a:p>
          <a:p>
            <a:pPr marL="0" indent="0">
              <a:buNone/>
            </a:pPr>
            <a:r>
              <a:rPr lang="pt-BR" dirty="0"/>
              <a:t>	And like with shadows we check if it intersecs with anything in the scene an if it does, we return said colitions color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52C1B6-30E8-47DD-AF6C-BF9A2ED26F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6"/>
          <a:srcRect r="48706"/>
          <a:stretch/>
        </p:blipFill>
        <p:spPr>
          <a:xfrm>
            <a:off x="6824311" y="1463003"/>
            <a:ext cx="4786457" cy="32426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B814EC-8856-470F-A1A1-547F436B0F16}"/>
              </a:ext>
            </a:extLst>
          </p:cNvPr>
          <p:cNvSpPr txBox="1"/>
          <p:nvPr/>
        </p:nvSpPr>
        <p:spPr>
          <a:xfrm>
            <a:off x="6824310" y="4592079"/>
            <a:ext cx="1773037" cy="230832"/>
          </a:xfrm>
          <a:prstGeom prst="rect">
            <a:avLst/>
          </a:prstGeom>
          <a:solidFill>
            <a:srgbClr val="000000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900" dirty="0">
                <a:solidFill>
                  <a:srgbClr val="FFFFFF"/>
                </a:solidFill>
                <a:hlinkClick r:id="rId7" tooltip="http://en.m.wikipedia.org/wiki/file:ray_trace_diagram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Figure</a:t>
            </a:r>
            <a:r>
              <a:rPr lang="en-GB" sz="900" dirty="0">
                <a:solidFill>
                  <a:srgbClr val="FFFFFF"/>
                </a:solidFill>
              </a:rPr>
              <a:t> by Paul Rademacher</a:t>
            </a: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8E8C1A53-40D2-4A17-A4ED-16224A1C9E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60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10"/>
    </mc:Choice>
    <mc:Fallback>
      <p:transition spd="slow" advTm="29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8">
            <a:extLst>
              <a:ext uri="{FF2B5EF4-FFF2-40B4-BE49-F238E27FC236}">
                <a16:creationId xmlns:a16="http://schemas.microsoft.com/office/drawing/2014/main" id="{3CD6E863-5AFE-4FD6-B744-99F9ED99E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88880664-818E-4F66-9F35-993890A86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40" y="610222"/>
            <a:ext cx="10473441" cy="13244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My Examples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534CFD9-81E1-4BC9-B4BD-D02092E9F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79" y="2274378"/>
            <a:ext cx="4919091" cy="3857643"/>
          </a:xfrm>
          <a:prstGeom prst="roundRect">
            <a:avLst>
              <a:gd name="adj" fmla="val 6267"/>
            </a:avLst>
          </a:prstGeom>
          <a:solidFill>
            <a:srgbClr val="FFFFFF">
              <a:shade val="85000"/>
            </a:srgb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44545739-A3E5-4263-A67C-869F21AC51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6096000" y="2274377"/>
            <a:ext cx="5567245" cy="3855131"/>
          </a:xfrm>
          <a:prstGeom prst="roundRect">
            <a:avLst>
              <a:gd name="adj" fmla="val 6267"/>
            </a:avLst>
          </a:prstGeom>
          <a:solidFill>
            <a:srgbClr val="FFFFFF">
              <a:shade val="85000"/>
            </a:srgb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D930159-0A44-4A41-8FFB-5EA4EC1A4E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63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37"/>
    </mc:Choice>
    <mc:Fallback>
      <p:transition spd="slow" advTm="12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5">
            <a:extLst>
              <a:ext uri="{FF2B5EF4-FFF2-40B4-BE49-F238E27FC236}">
                <a16:creationId xmlns:a16="http://schemas.microsoft.com/office/drawing/2014/main" id="{3CD6E863-5AFE-4FD6-B744-99F9ED99E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4F6006-1205-47BC-A762-83872E86C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278" y="1030288"/>
            <a:ext cx="4099947" cy="10355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What is parallel programming?</a:t>
            </a:r>
          </a:p>
        </p:txBody>
      </p:sp>
      <p:sp>
        <p:nvSpPr>
          <p:cNvPr id="18" name="Rounded Rectangle 35">
            <a:extLst>
              <a:ext uri="{FF2B5EF4-FFF2-40B4-BE49-F238E27FC236}">
                <a16:creationId xmlns:a16="http://schemas.microsoft.com/office/drawing/2014/main" id="{D5F989D3-DF06-4329-B3F7-F90FE008D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660" y="626261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596D8E-9447-4644-882D-B3C6C8E6D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255" y="728133"/>
            <a:ext cx="4585770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0" name="Rounded Rectangle 37">
            <a:extLst>
              <a:ext uri="{FF2B5EF4-FFF2-40B4-BE49-F238E27FC236}">
                <a16:creationId xmlns:a16="http://schemas.microsoft.com/office/drawing/2014/main" id="{5EBE73D0-5E97-40EB-B2AB-8ECEF230E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660" y="3515716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82C3B78-0EA9-43B6-B142-534EED83B2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961" y="3789361"/>
            <a:ext cx="5204358" cy="2154121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B9E8D-3227-45B1-B2FC-4C6BC73536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7278" y="2142067"/>
            <a:ext cx="4099947" cy="36491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	Parallel programming is a type of computation in which many processes or the execution of processes are carried out simultaneously.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	There are several ways to make a program parallel, but most mainly center around breaking a large task into smaller tasks and running them in parallel.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	Though it can be tricky to understand and first and test it increase the efficiency and resources of a program and gain the ability to achieve results much quicker.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3D3FF-7D93-465D-95A7-B5194415B1A6}"/>
              </a:ext>
            </a:extLst>
          </p:cNvPr>
          <p:cNvSpPr txBox="1"/>
          <p:nvPr/>
        </p:nvSpPr>
        <p:spPr>
          <a:xfrm>
            <a:off x="584459" y="6023067"/>
            <a:ext cx="1773037" cy="230832"/>
          </a:xfrm>
          <a:prstGeom prst="rect">
            <a:avLst/>
          </a:prstGeom>
          <a:solidFill>
            <a:srgbClr val="000000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900" dirty="0">
                <a:solidFill>
                  <a:srgbClr val="FFFFFF"/>
                </a:solidFill>
                <a:hlinkClick r:id="rId8" tooltip="http://en.m.wikipedia.org/wiki/file:ray_trace_diagram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Figure</a:t>
            </a:r>
            <a:r>
              <a:rPr lang="en-GB" sz="900" dirty="0">
                <a:solidFill>
                  <a:srgbClr val="FFFFFF"/>
                </a:solidFill>
              </a:rPr>
              <a:t> by Paul Rademacher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C174A5-FC13-4D60-808B-4C205D8A45BE}"/>
              </a:ext>
            </a:extLst>
          </p:cNvPr>
          <p:cNvSpPr txBox="1"/>
          <p:nvPr/>
        </p:nvSpPr>
        <p:spPr>
          <a:xfrm>
            <a:off x="584460" y="3146877"/>
            <a:ext cx="1773037" cy="230832"/>
          </a:xfrm>
          <a:prstGeom prst="rect">
            <a:avLst/>
          </a:prstGeom>
          <a:solidFill>
            <a:srgbClr val="000000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900" dirty="0">
                <a:solidFill>
                  <a:srgbClr val="FFFFFF"/>
                </a:solidFill>
                <a:hlinkClick r:id="rId8" tooltip="http://en.m.wikipedia.org/wiki/file:ray_trace_diagram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Figure</a:t>
            </a:r>
            <a:r>
              <a:rPr lang="en-GB" sz="900" dirty="0">
                <a:solidFill>
                  <a:srgbClr val="FFFFFF"/>
                </a:solidFill>
              </a:rPr>
              <a:t> by Paul Rademacher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3ECAF905-25EF-4933-BDA1-92E783191B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22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17"/>
    </mc:Choice>
    <mc:Fallback>
      <p:transition spd="slow" advTm="30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d5dabbf1-8298-402a-8604-1906fa3f975a" Revision="1" Stencil="System.MyShapes" StencilVersion="1.0"/>
</Control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5.xml><?xml version="1.0" encoding="utf-8"?>
<Control xmlns="http://schemas.microsoft.com/VisualStudio/2011/storyboarding/control">
  <Id Name="d5dabbf1-8298-402a-8604-1906fa3f975a" Revision="1" Stencil="System.MyShapes" StencilVersion="1.0"/>
</Control>
</file>

<file path=customXml/itemProps1.xml><?xml version="1.0" encoding="utf-8"?>
<ds:datastoreItem xmlns:ds="http://schemas.openxmlformats.org/officeDocument/2006/customXml" ds:itemID="{65BDB0B7-569D-416A-B4A9-BE2A9E8CE426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26D5668-1971-40BB-BC7C-94C9B101AAB7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40E68085-A60D-4F3B-B589-FB252F8A9D2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1071</Words>
  <Application>Microsoft Office PowerPoint</Application>
  <PresentationFormat>Widescreen</PresentationFormat>
  <Paragraphs>64</Paragraphs>
  <Slides>17</Slides>
  <Notes>8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Celestial</vt:lpstr>
      <vt:lpstr>Graphics and Computational Programming</vt:lpstr>
      <vt:lpstr>Project Information</vt:lpstr>
      <vt:lpstr>The Theory</vt:lpstr>
      <vt:lpstr>What is Ray Tracing?</vt:lpstr>
      <vt:lpstr>Shadows</vt:lpstr>
      <vt:lpstr>My Examples</vt:lpstr>
      <vt:lpstr>Reflections</vt:lpstr>
      <vt:lpstr>My Examples</vt:lpstr>
      <vt:lpstr>What is parallel programming?</vt:lpstr>
      <vt:lpstr>Ray Tracing &amp; parallelisation</vt:lpstr>
      <vt:lpstr>Experiments</vt:lpstr>
      <vt:lpstr>Experiments</vt:lpstr>
      <vt:lpstr>The Scene</vt:lpstr>
      <vt:lpstr>Experiments</vt:lpstr>
      <vt:lpstr>The Scene</vt:lpstr>
      <vt:lpstr>Final Thoughts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2019-12-16T12:41:30Z</dcterms:created>
  <dcterms:modified xsi:type="dcterms:W3CDTF">2020-01-06T12:06:23Z</dcterms:modified>
</cp:coreProperties>
</file>